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5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58" r:id="rId4"/>
    <p:sldId id="259" r:id="rId5"/>
  </p:sldIdLst>
  <p:sldSz cx="9601200" cy="12801600" type="A3"/>
  <p:notesSz cx="6858000" cy="9144000"/>
  <p:defaultTextStyle>
    <a:defPPr>
      <a:defRPr lang="ru-RU"/>
    </a:defPPr>
    <a:lvl1pPr marL="0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9151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8300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67451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56601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45752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34902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24052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513204" algn="l" defTabSz="13783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3F2E9"/>
    <a:srgbClr val="F3FECA"/>
    <a:srgbClr val="FFFFC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>
        <p:scale>
          <a:sx n="100" d="100"/>
          <a:sy n="100" d="100"/>
        </p:scale>
        <p:origin x="-1080" y="354"/>
      </p:cViewPr>
      <p:guideLst>
        <p:guide orient="horz" pos="4032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14419-34AF-4C46-91F2-F740ABE83503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D8296-CB79-4571-923A-08F02B00B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52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7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D8296-CB79-4571-923A-08F02B00BA2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090" y="3976798"/>
            <a:ext cx="8161020" cy="274404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9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8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6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56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34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24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1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60871" y="512663"/>
            <a:ext cx="2160270" cy="109228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0061" y="512663"/>
            <a:ext cx="6320790" cy="109228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429" y="5425870"/>
            <a:ext cx="8161020" cy="280034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8915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83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674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5660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4575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3490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2405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5132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0061" y="2987043"/>
            <a:ext cx="4240530" cy="844846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29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80611" y="2987043"/>
            <a:ext cx="4240530" cy="844846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29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061" y="2865546"/>
            <a:ext cx="4242197" cy="11942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151" indent="0">
              <a:buNone/>
              <a:defRPr sz="2900" b="1"/>
            </a:lvl2pPr>
            <a:lvl3pPr marL="1378300" indent="0">
              <a:buNone/>
              <a:defRPr sz="2700" b="1"/>
            </a:lvl3pPr>
            <a:lvl4pPr marL="2067451" indent="0">
              <a:buNone/>
              <a:defRPr sz="2400" b="1"/>
            </a:lvl4pPr>
            <a:lvl5pPr marL="2756601" indent="0">
              <a:buNone/>
              <a:defRPr sz="2400" b="1"/>
            </a:lvl5pPr>
            <a:lvl6pPr marL="3445752" indent="0">
              <a:buNone/>
              <a:defRPr sz="2400" b="1"/>
            </a:lvl6pPr>
            <a:lvl7pPr marL="4134902" indent="0">
              <a:buNone/>
              <a:defRPr sz="2400" b="1"/>
            </a:lvl7pPr>
            <a:lvl8pPr marL="4824052" indent="0">
              <a:buNone/>
              <a:defRPr sz="2400" b="1"/>
            </a:lvl8pPr>
            <a:lvl9pPr marL="5513204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9"/>
          </a:xfrm>
        </p:spPr>
        <p:txBody>
          <a:bodyPr/>
          <a:lstStyle>
            <a:lvl1pPr>
              <a:defRPr sz="3600"/>
            </a:lvl1pPr>
            <a:lvl2pPr>
              <a:defRPr sz="29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77280" y="2865546"/>
            <a:ext cx="4243863" cy="11942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151" indent="0">
              <a:buNone/>
              <a:defRPr sz="2900" b="1"/>
            </a:lvl2pPr>
            <a:lvl3pPr marL="1378300" indent="0">
              <a:buNone/>
              <a:defRPr sz="2700" b="1"/>
            </a:lvl3pPr>
            <a:lvl4pPr marL="2067451" indent="0">
              <a:buNone/>
              <a:defRPr sz="2400" b="1"/>
            </a:lvl4pPr>
            <a:lvl5pPr marL="2756601" indent="0">
              <a:buNone/>
              <a:defRPr sz="2400" b="1"/>
            </a:lvl5pPr>
            <a:lvl6pPr marL="3445752" indent="0">
              <a:buNone/>
              <a:defRPr sz="2400" b="1"/>
            </a:lvl6pPr>
            <a:lvl7pPr marL="4134902" indent="0">
              <a:buNone/>
              <a:defRPr sz="2400" b="1"/>
            </a:lvl7pPr>
            <a:lvl8pPr marL="4824052" indent="0">
              <a:buNone/>
              <a:defRPr sz="2400" b="1"/>
            </a:lvl8pPr>
            <a:lvl9pPr marL="5513204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77280" y="4059766"/>
            <a:ext cx="4243863" cy="7375739"/>
          </a:xfrm>
        </p:spPr>
        <p:txBody>
          <a:bodyPr/>
          <a:lstStyle>
            <a:lvl1pPr>
              <a:defRPr sz="3600"/>
            </a:lvl1pPr>
            <a:lvl2pPr>
              <a:defRPr sz="29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2" y="509696"/>
            <a:ext cx="3158729" cy="21691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53803" y="509698"/>
            <a:ext cx="5367338" cy="10925812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0062" y="2678857"/>
            <a:ext cx="3158729" cy="8756651"/>
          </a:xfrm>
        </p:spPr>
        <p:txBody>
          <a:bodyPr/>
          <a:lstStyle>
            <a:lvl1pPr marL="0" indent="0">
              <a:buNone/>
              <a:defRPr sz="2100"/>
            </a:lvl1pPr>
            <a:lvl2pPr marL="689151" indent="0">
              <a:buNone/>
              <a:defRPr sz="1700"/>
            </a:lvl2pPr>
            <a:lvl3pPr marL="1378300" indent="0">
              <a:buNone/>
              <a:defRPr sz="1500"/>
            </a:lvl3pPr>
            <a:lvl4pPr marL="2067451" indent="0">
              <a:buNone/>
              <a:defRPr sz="1300"/>
            </a:lvl4pPr>
            <a:lvl5pPr marL="2756601" indent="0">
              <a:buNone/>
              <a:defRPr sz="1300"/>
            </a:lvl5pPr>
            <a:lvl6pPr marL="3445752" indent="0">
              <a:buNone/>
              <a:defRPr sz="1300"/>
            </a:lvl6pPr>
            <a:lvl7pPr marL="4134902" indent="0">
              <a:buNone/>
              <a:defRPr sz="1300"/>
            </a:lvl7pPr>
            <a:lvl8pPr marL="4824052" indent="0">
              <a:buNone/>
              <a:defRPr sz="1300"/>
            </a:lvl8pPr>
            <a:lvl9pPr marL="5513204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902" y="8961124"/>
            <a:ext cx="5760720" cy="1057912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81902" y="1143845"/>
            <a:ext cx="5760720" cy="7680960"/>
          </a:xfrm>
        </p:spPr>
        <p:txBody>
          <a:bodyPr/>
          <a:lstStyle>
            <a:lvl1pPr marL="0" indent="0">
              <a:buNone/>
              <a:defRPr sz="4800"/>
            </a:lvl1pPr>
            <a:lvl2pPr marL="689151" indent="0">
              <a:buNone/>
              <a:defRPr sz="4100"/>
            </a:lvl2pPr>
            <a:lvl3pPr marL="1378300" indent="0">
              <a:buNone/>
              <a:defRPr sz="3600"/>
            </a:lvl3pPr>
            <a:lvl4pPr marL="2067451" indent="0">
              <a:buNone/>
              <a:defRPr sz="2900"/>
            </a:lvl4pPr>
            <a:lvl5pPr marL="2756601" indent="0">
              <a:buNone/>
              <a:defRPr sz="2900"/>
            </a:lvl5pPr>
            <a:lvl6pPr marL="3445752" indent="0">
              <a:buNone/>
              <a:defRPr sz="2900"/>
            </a:lvl6pPr>
            <a:lvl7pPr marL="4134902" indent="0">
              <a:buNone/>
              <a:defRPr sz="2900"/>
            </a:lvl7pPr>
            <a:lvl8pPr marL="4824052" indent="0">
              <a:buNone/>
              <a:defRPr sz="2900"/>
            </a:lvl8pPr>
            <a:lvl9pPr marL="5513204" indent="0">
              <a:buNone/>
              <a:defRPr sz="2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81902" y="10019036"/>
            <a:ext cx="5760720" cy="1502408"/>
          </a:xfrm>
        </p:spPr>
        <p:txBody>
          <a:bodyPr/>
          <a:lstStyle>
            <a:lvl1pPr marL="0" indent="0">
              <a:buNone/>
              <a:defRPr sz="2100"/>
            </a:lvl1pPr>
            <a:lvl2pPr marL="689151" indent="0">
              <a:buNone/>
              <a:defRPr sz="1700"/>
            </a:lvl2pPr>
            <a:lvl3pPr marL="1378300" indent="0">
              <a:buNone/>
              <a:defRPr sz="1500"/>
            </a:lvl3pPr>
            <a:lvl4pPr marL="2067451" indent="0">
              <a:buNone/>
              <a:defRPr sz="1300"/>
            </a:lvl4pPr>
            <a:lvl5pPr marL="2756601" indent="0">
              <a:buNone/>
              <a:defRPr sz="1300"/>
            </a:lvl5pPr>
            <a:lvl6pPr marL="3445752" indent="0">
              <a:buNone/>
              <a:defRPr sz="1300"/>
            </a:lvl6pPr>
            <a:lvl7pPr marL="4134902" indent="0">
              <a:buNone/>
              <a:defRPr sz="1300"/>
            </a:lvl7pPr>
            <a:lvl8pPr marL="4824052" indent="0">
              <a:buNone/>
              <a:defRPr sz="1300"/>
            </a:lvl8pPr>
            <a:lvl9pPr marL="5513204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37830" tIns="68914" rIns="137830" bIns="689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060" y="2987043"/>
            <a:ext cx="8641080" cy="8448464"/>
          </a:xfrm>
          <a:prstGeom prst="rect">
            <a:avLst/>
          </a:prstGeom>
        </p:spPr>
        <p:txBody>
          <a:bodyPr vert="horz" lIns="137830" tIns="68914" rIns="137830" bIns="689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80060" y="11865191"/>
            <a:ext cx="2240280" cy="681567"/>
          </a:xfrm>
          <a:prstGeom prst="rect">
            <a:avLst/>
          </a:prstGeom>
        </p:spPr>
        <p:txBody>
          <a:bodyPr vert="horz" lIns="137830" tIns="68914" rIns="137830" bIns="68914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353C9-5C9E-4F11-B053-C224560EF69F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0410" y="11865191"/>
            <a:ext cx="3040380" cy="681567"/>
          </a:xfrm>
          <a:prstGeom prst="rect">
            <a:avLst/>
          </a:prstGeom>
        </p:spPr>
        <p:txBody>
          <a:bodyPr vert="horz" lIns="137830" tIns="68914" rIns="137830" bIns="68914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80860" y="11865191"/>
            <a:ext cx="2240280" cy="681567"/>
          </a:xfrm>
          <a:prstGeom prst="rect">
            <a:avLst/>
          </a:prstGeom>
        </p:spPr>
        <p:txBody>
          <a:bodyPr vert="horz" lIns="137830" tIns="68914" rIns="137830" bIns="68914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7CA11-E242-4CAA-A454-0BDE607FF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78300" rtl="0" eaLnBrk="1" latinLnBrk="0" hangingPunct="1">
        <a:spcBef>
          <a:spcPct val="0"/>
        </a:spcBef>
        <a:buNone/>
        <a:defRPr sz="6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6862" indent="-516862" algn="l" defTabSz="13783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9869" indent="-430719" algn="l" defTabSz="1378300" rtl="0" eaLnBrk="1" latinLnBrk="0" hangingPunct="1">
        <a:spcBef>
          <a:spcPct val="20000"/>
        </a:spcBef>
        <a:buFont typeface="Arial" pitchFamily="34" charset="0"/>
        <a:buChar char="–"/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722877" indent="-344574" algn="l" defTabSz="13783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12027" indent="-344574" algn="l" defTabSz="137830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3101177" indent="-344574" algn="l" defTabSz="137830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90327" indent="-344574" algn="l" defTabSz="137830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79478" indent="-344574" algn="l" defTabSz="137830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8628" indent="-344574" algn="l" defTabSz="137830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7778" indent="-344574" algn="l" defTabSz="137830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9151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8300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67451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56601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45752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34902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24052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513204" algn="l" defTabSz="13783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3.gif"/><Relationship Id="rId10" Type="http://schemas.openxmlformats.org/officeDocument/2006/relationships/image" Target="../media/image9.png"/><Relationship Id="rId4" Type="http://schemas.openxmlformats.org/officeDocument/2006/relationships/image" Target="../media/image2.gif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8716" t="20815" r="28492" b="8854"/>
          <a:stretch>
            <a:fillRect/>
          </a:stretch>
        </p:blipFill>
        <p:spPr bwMode="auto">
          <a:xfrm>
            <a:off x="408114" y="1000201"/>
            <a:ext cx="8972195" cy="972108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60000">
            <a:off x="2498960" y="9269393"/>
            <a:ext cx="6911087" cy="359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Четаева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60000">
            <a:off x="411147" y="9143204"/>
            <a:ext cx="702054" cy="3537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2167" y="10361240"/>
            <a:ext cx="171379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20000">
            <a:off x="4763097" y="6542756"/>
            <a:ext cx="1800200" cy="16576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20000">
            <a:off x="5242435" y="7208668"/>
            <a:ext cx="914400" cy="5767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60000">
            <a:off x="4375447" y="8562865"/>
            <a:ext cx="216000" cy="7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60000">
            <a:off x="4297992" y="5550827"/>
            <a:ext cx="162000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20000">
            <a:off x="4223038" y="5539830"/>
            <a:ext cx="234361" cy="31657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20000">
            <a:off x="4226752" y="8566238"/>
            <a:ext cx="4428000" cy="2042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9320000">
            <a:off x="5600601" y="4824119"/>
            <a:ext cx="237600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60000">
            <a:off x="7682368" y="4110666"/>
            <a:ext cx="162000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60000">
            <a:off x="7178316" y="7350712"/>
            <a:ext cx="1584001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60000">
            <a:off x="7178255" y="6707673"/>
            <a:ext cx="2160542" cy="1783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320000">
            <a:off x="6050025" y="7602736"/>
            <a:ext cx="2088000" cy="1936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320000">
            <a:off x="7940088" y="8041615"/>
            <a:ext cx="1440000" cy="179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60000">
            <a:off x="4772297" y="6006341"/>
            <a:ext cx="860512" cy="2128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60000">
            <a:off x="4370413" y="7771763"/>
            <a:ext cx="324001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60000">
            <a:off x="2353441" y="4846148"/>
            <a:ext cx="3384490" cy="1569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19320000">
            <a:off x="5383128" y="4126910"/>
            <a:ext cx="2499834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6260000">
            <a:off x="4186817" y="5150395"/>
            <a:ext cx="723513" cy="2034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админ\Desktop\фото паспорт ПДД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153" y="9569153"/>
            <a:ext cx="237553" cy="233899"/>
          </a:xfrm>
          <a:prstGeom prst="rect">
            <a:avLst/>
          </a:prstGeom>
          <a:noFill/>
        </p:spPr>
      </p:pic>
      <p:pic>
        <p:nvPicPr>
          <p:cNvPr id="38" name="Picture 2" descr="C:\Users\админ\Desktop\фото паспорт ПДД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170" y="8849074"/>
            <a:ext cx="237553" cy="233899"/>
          </a:xfrm>
          <a:prstGeom prst="rect">
            <a:avLst/>
          </a:prstGeom>
          <a:noFill/>
        </p:spPr>
      </p:pic>
      <p:pic>
        <p:nvPicPr>
          <p:cNvPr id="39" name="Picture 2" descr="C:\Users\админ\Desktop\фото паспорт ПДД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2409" y="9641161"/>
            <a:ext cx="237553" cy="233899"/>
          </a:xfrm>
          <a:prstGeom prst="rect">
            <a:avLst/>
          </a:prstGeom>
          <a:noFill/>
        </p:spPr>
      </p:pic>
      <p:pic>
        <p:nvPicPr>
          <p:cNvPr id="40" name="Picture 2" descr="C:\Users\админ\Desktop\фото паспорт ПДД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2409" y="8921081"/>
            <a:ext cx="237553" cy="233899"/>
          </a:xfrm>
          <a:prstGeom prst="rect">
            <a:avLst/>
          </a:prstGeom>
          <a:noFill/>
        </p:spPr>
      </p:pic>
      <p:pic>
        <p:nvPicPr>
          <p:cNvPr id="2053" name="Picture 5" descr="C:\Users\админ\Desktop\фото паспорт ПДД\6.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2369" y="10289232"/>
            <a:ext cx="223266" cy="223267"/>
          </a:xfrm>
          <a:prstGeom prst="rect">
            <a:avLst/>
          </a:prstGeom>
          <a:noFill/>
        </p:spPr>
      </p:pic>
      <p:pic>
        <p:nvPicPr>
          <p:cNvPr id="42" name="Picture 5" descr="C:\Users\админ\Desktop\фото паспорт ПДД\6.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145" y="10289232"/>
            <a:ext cx="223266" cy="223267"/>
          </a:xfrm>
          <a:prstGeom prst="rect">
            <a:avLst/>
          </a:prstGeom>
          <a:noFill/>
        </p:spPr>
      </p:pic>
      <p:pic>
        <p:nvPicPr>
          <p:cNvPr id="45" name="Picture 6" descr="C:\Users\админ\Desktop\фото паспорт ПДД\6.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8152" y="1504257"/>
            <a:ext cx="219565" cy="216023"/>
          </a:xfrm>
          <a:prstGeom prst="rect">
            <a:avLst/>
          </a:prstGeom>
          <a:noFill/>
        </p:spPr>
      </p:pic>
      <p:pic>
        <p:nvPicPr>
          <p:cNvPr id="46" name="Picture 6" descr="C:\Users\админ\Desktop\фото паспорт ПДД\6.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8152" y="2584377"/>
            <a:ext cx="219565" cy="216023"/>
          </a:xfrm>
          <a:prstGeom prst="rect">
            <a:avLst/>
          </a:prstGeom>
          <a:noFill/>
        </p:spPr>
      </p:pic>
      <p:cxnSp>
        <p:nvCxnSpPr>
          <p:cNvPr id="49" name="Прямая соединительная линия 48"/>
          <p:cNvCxnSpPr/>
          <p:nvPr/>
        </p:nvCxnSpPr>
        <p:spPr>
          <a:xfrm>
            <a:off x="2784377" y="9353129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84377" y="9425136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784377" y="9497143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784377" y="9569152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96145" y="9281120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696145" y="9209113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696145" y="9425136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96145" y="9353129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4136" y="208114"/>
            <a:ext cx="8712969" cy="507815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en-US" dirty="0" smtClean="0"/>
              <a:t>I. </a:t>
            </a:r>
            <a:r>
              <a:rPr lang="ru-RU" dirty="0" smtClean="0"/>
              <a:t>План - схемы образовательной организации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 flipH="1">
            <a:off x="696144" y="640160"/>
            <a:ext cx="8568952" cy="584759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Район расположения образовательной организации, пути движения транспортных средств и детей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2784377" y="9281120"/>
            <a:ext cx="360039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4080520" y="9497143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>
            <a:off x="6528792" y="9353129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 rot="16260000">
            <a:off x="2720457" y="2007668"/>
            <a:ext cx="788416" cy="21731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 rot="16260000">
            <a:off x="417456" y="2007668"/>
            <a:ext cx="788416" cy="21731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80120" y="10865297"/>
            <a:ext cx="432048" cy="14401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80120" y="11153328"/>
            <a:ext cx="432048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84" name="Прямая со стрелкой 83"/>
          <p:cNvCxnSpPr/>
          <p:nvPr/>
        </p:nvCxnSpPr>
        <p:spPr>
          <a:xfrm>
            <a:off x="4728592" y="10937304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4728592" y="11081320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128192" y="10793289"/>
            <a:ext cx="3240360" cy="261594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1100" dirty="0" smtClean="0"/>
              <a:t>- Подземный пешеходный  переход</a:t>
            </a:r>
            <a:endParaRPr lang="ru-RU" sz="1100" dirty="0"/>
          </a:p>
        </p:txBody>
      </p:sp>
      <p:sp>
        <p:nvSpPr>
          <p:cNvPr id="90" name="TextBox 89"/>
          <p:cNvSpPr txBox="1"/>
          <p:nvPr/>
        </p:nvSpPr>
        <p:spPr>
          <a:xfrm>
            <a:off x="1128192" y="11081321"/>
            <a:ext cx="3240360" cy="261594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1100" dirty="0" smtClean="0"/>
              <a:t>- Надземный пешеходный  переход</a:t>
            </a:r>
            <a:endParaRPr lang="ru-RU" sz="11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480121" y="11441362"/>
            <a:ext cx="360039" cy="21602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4296545" y="8777064"/>
            <a:ext cx="360039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5016625" y="5392688"/>
            <a:ext cx="360039" cy="43204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4368554" y="5320680"/>
            <a:ext cx="360039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2424338" y="4744616"/>
            <a:ext cx="360039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416224" y="3016424"/>
            <a:ext cx="1080120" cy="129614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4008512" y="7696944"/>
            <a:ext cx="504056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8" name="TextBox 97"/>
          <p:cNvSpPr txBox="1"/>
          <p:nvPr/>
        </p:nvSpPr>
        <p:spPr>
          <a:xfrm rot="120000">
            <a:off x="5312493" y="7277323"/>
            <a:ext cx="720080" cy="461665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ru-RU" sz="1200" b="1" dirty="0" smtClean="0"/>
              <a:t>МБДОУ № 85</a:t>
            </a:r>
            <a:endParaRPr lang="ru-RU" sz="1200" b="1" dirty="0"/>
          </a:p>
        </p:txBody>
      </p:sp>
      <p:sp>
        <p:nvSpPr>
          <p:cNvPr id="99" name="Прямоугольник 98"/>
          <p:cNvSpPr/>
          <p:nvPr/>
        </p:nvSpPr>
        <p:spPr>
          <a:xfrm rot="60000">
            <a:off x="6604534" y="6620881"/>
            <a:ext cx="468000" cy="359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 стрелкой 100"/>
          <p:cNvCxnSpPr/>
          <p:nvPr/>
        </p:nvCxnSpPr>
        <p:spPr>
          <a:xfrm flipH="1">
            <a:off x="3072408" y="1360241"/>
            <a:ext cx="72008" cy="1728191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6" descr="C:\Users\админ\Desktop\фото паспорт ПДД\6.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2409" y="1504257"/>
            <a:ext cx="219565" cy="216023"/>
          </a:xfrm>
          <a:prstGeom prst="rect">
            <a:avLst/>
          </a:prstGeom>
          <a:noFill/>
        </p:spPr>
      </p:pic>
      <p:pic>
        <p:nvPicPr>
          <p:cNvPr id="47" name="Picture 6" descr="C:\Users\админ\Desktop\фото паспорт ПДД\6.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400" y="2656385"/>
            <a:ext cx="219565" cy="216023"/>
          </a:xfrm>
          <a:prstGeom prst="rect">
            <a:avLst/>
          </a:prstGeom>
          <a:noFill/>
        </p:spPr>
      </p:pic>
      <p:cxnSp>
        <p:nvCxnSpPr>
          <p:cNvPr id="107" name="Соединительная линия уступом 106"/>
          <p:cNvCxnSpPr/>
          <p:nvPr/>
        </p:nvCxnSpPr>
        <p:spPr>
          <a:xfrm rot="5400000">
            <a:off x="1776264" y="3880520"/>
            <a:ext cx="2088232" cy="504056"/>
          </a:xfrm>
          <a:prstGeom prst="bentConnector3">
            <a:avLst>
              <a:gd name="adj1" fmla="val 5756"/>
            </a:avLst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Соединительная линия уступом 119"/>
          <p:cNvCxnSpPr/>
          <p:nvPr/>
        </p:nvCxnSpPr>
        <p:spPr>
          <a:xfrm>
            <a:off x="2640360" y="5104656"/>
            <a:ext cx="2448272" cy="360040"/>
          </a:xfrm>
          <a:prstGeom prst="bentConnector3">
            <a:avLst>
              <a:gd name="adj1" fmla="val 71009"/>
            </a:avLst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flipH="1">
            <a:off x="5160641" y="5464697"/>
            <a:ext cx="36004" cy="1368152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flipV="1">
            <a:off x="2928392" y="9137104"/>
            <a:ext cx="72008" cy="1368152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>
            <a:off x="2640362" y="10505256"/>
            <a:ext cx="360039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3000401" y="9137104"/>
            <a:ext cx="1224136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flipV="1">
            <a:off x="4224536" y="8777064"/>
            <a:ext cx="0" cy="36004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 rot="-180000" flipV="1">
            <a:off x="4080520" y="7912969"/>
            <a:ext cx="72008" cy="828091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>
            <a:off x="4152529" y="7840961"/>
            <a:ext cx="792088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>
            <a:off x="840160" y="8993088"/>
            <a:ext cx="0" cy="122413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5376666" y="10865297"/>
            <a:ext cx="2250903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Движение транспортных средств</a:t>
            </a:r>
            <a:endParaRPr lang="ru-RU" sz="1100" dirty="0"/>
          </a:p>
        </p:txBody>
      </p:sp>
      <p:sp>
        <p:nvSpPr>
          <p:cNvPr id="180" name="TextBox 179"/>
          <p:cNvSpPr txBox="1"/>
          <p:nvPr/>
        </p:nvSpPr>
        <p:spPr>
          <a:xfrm>
            <a:off x="1128193" y="11441360"/>
            <a:ext cx="1279483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Опасные участки</a:t>
            </a:r>
            <a:endParaRPr lang="ru-RU" sz="1100" dirty="0"/>
          </a:p>
        </p:txBody>
      </p:sp>
      <p:cxnSp>
        <p:nvCxnSpPr>
          <p:cNvPr id="182" name="Прямая со стрелкой 181"/>
          <p:cNvCxnSpPr/>
          <p:nvPr/>
        </p:nvCxnSpPr>
        <p:spPr>
          <a:xfrm>
            <a:off x="4728592" y="11369352"/>
            <a:ext cx="504056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5376664" y="11225337"/>
            <a:ext cx="3672409" cy="261594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1100" dirty="0" smtClean="0"/>
              <a:t>- Движение детей в (из) образовательную организацию</a:t>
            </a:r>
            <a:endParaRPr lang="ru-RU" sz="1100" dirty="0"/>
          </a:p>
        </p:txBody>
      </p:sp>
      <p:sp>
        <p:nvSpPr>
          <p:cNvPr id="185" name="Прямоугольник 184"/>
          <p:cNvSpPr/>
          <p:nvPr/>
        </p:nvSpPr>
        <p:spPr>
          <a:xfrm rot="60000" flipH="1">
            <a:off x="4729767" y="11589720"/>
            <a:ext cx="498952" cy="1390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88" name="TextBox 187"/>
          <p:cNvSpPr txBox="1"/>
          <p:nvPr/>
        </p:nvSpPr>
        <p:spPr>
          <a:xfrm>
            <a:off x="5376666" y="11513369"/>
            <a:ext cx="1202539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Проезжая часть</a:t>
            </a:r>
            <a:endParaRPr lang="ru-RU" sz="1100" dirty="0"/>
          </a:p>
        </p:txBody>
      </p:sp>
      <p:cxnSp>
        <p:nvCxnSpPr>
          <p:cNvPr id="190" name="Прямая со стрелкой 189"/>
          <p:cNvCxnSpPr/>
          <p:nvPr/>
        </p:nvCxnSpPr>
        <p:spPr>
          <a:xfrm rot="-60000" flipH="1" flipV="1">
            <a:off x="4296545" y="8777065"/>
            <a:ext cx="4248472" cy="14401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/>
          <p:nvPr/>
        </p:nvCxnSpPr>
        <p:spPr>
          <a:xfrm flipH="1">
            <a:off x="8689033" y="7480920"/>
            <a:ext cx="36004" cy="1368152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 стрелкой 194"/>
          <p:cNvCxnSpPr/>
          <p:nvPr/>
        </p:nvCxnSpPr>
        <p:spPr>
          <a:xfrm>
            <a:off x="7248873" y="6976864"/>
            <a:ext cx="1656185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 стрелкой 199"/>
          <p:cNvCxnSpPr/>
          <p:nvPr/>
        </p:nvCxnSpPr>
        <p:spPr>
          <a:xfrm flipV="1">
            <a:off x="7248872" y="6472809"/>
            <a:ext cx="0" cy="50405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>
            <a:off x="5232649" y="6400800"/>
            <a:ext cx="1944216" cy="7200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 стрелкой 203"/>
          <p:cNvCxnSpPr/>
          <p:nvPr/>
        </p:nvCxnSpPr>
        <p:spPr>
          <a:xfrm flipV="1">
            <a:off x="5232648" y="6400800"/>
            <a:ext cx="0" cy="50405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712369" y="8921081"/>
            <a:ext cx="34493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210" name="TextBox 209"/>
          <p:cNvSpPr txBox="1"/>
          <p:nvPr/>
        </p:nvSpPr>
        <p:spPr>
          <a:xfrm>
            <a:off x="3288432" y="9641161"/>
            <a:ext cx="34493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211" name="TextBox 210"/>
          <p:cNvSpPr txBox="1"/>
          <p:nvPr/>
        </p:nvSpPr>
        <p:spPr>
          <a:xfrm>
            <a:off x="552128" y="8849072"/>
            <a:ext cx="34493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212" name="TextBox 211"/>
          <p:cNvSpPr txBox="1"/>
          <p:nvPr/>
        </p:nvSpPr>
        <p:spPr>
          <a:xfrm>
            <a:off x="408113" y="9569153"/>
            <a:ext cx="34493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cxnSp>
        <p:nvCxnSpPr>
          <p:cNvPr id="213" name="Прямая со стрелкой 212"/>
          <p:cNvCxnSpPr/>
          <p:nvPr/>
        </p:nvCxnSpPr>
        <p:spPr>
          <a:xfrm>
            <a:off x="552129" y="10505256"/>
            <a:ext cx="360039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/>
          <p:cNvSpPr txBox="1"/>
          <p:nvPr/>
        </p:nvSpPr>
        <p:spPr>
          <a:xfrm>
            <a:off x="2928393" y="10289233"/>
            <a:ext cx="26478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6.7</a:t>
            </a:r>
            <a:endParaRPr lang="ru-RU" sz="500" dirty="0"/>
          </a:p>
        </p:txBody>
      </p:sp>
      <p:sp>
        <p:nvSpPr>
          <p:cNvPr id="215" name="TextBox 214"/>
          <p:cNvSpPr txBox="1"/>
          <p:nvPr/>
        </p:nvSpPr>
        <p:spPr>
          <a:xfrm>
            <a:off x="480120" y="10289233"/>
            <a:ext cx="26478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6.7</a:t>
            </a:r>
            <a:endParaRPr lang="ru-RU" sz="500" dirty="0"/>
          </a:p>
        </p:txBody>
      </p:sp>
      <p:sp>
        <p:nvSpPr>
          <p:cNvPr id="216" name="TextBox 215"/>
          <p:cNvSpPr txBox="1"/>
          <p:nvPr/>
        </p:nvSpPr>
        <p:spPr>
          <a:xfrm>
            <a:off x="3216424" y="2656384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217" name="TextBox 216"/>
          <p:cNvSpPr txBox="1"/>
          <p:nvPr/>
        </p:nvSpPr>
        <p:spPr>
          <a:xfrm>
            <a:off x="552128" y="2584377"/>
            <a:ext cx="26478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218" name="TextBox 217"/>
          <p:cNvSpPr txBox="1"/>
          <p:nvPr/>
        </p:nvSpPr>
        <p:spPr>
          <a:xfrm>
            <a:off x="552128" y="1504257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219" name="TextBox 218"/>
          <p:cNvSpPr txBox="1"/>
          <p:nvPr/>
        </p:nvSpPr>
        <p:spPr>
          <a:xfrm>
            <a:off x="3216424" y="1504257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716" t="20815" r="28492" b="8854"/>
          <a:stretch>
            <a:fillRect/>
          </a:stretch>
        </p:blipFill>
        <p:spPr bwMode="auto">
          <a:xfrm>
            <a:off x="408114" y="568152"/>
            <a:ext cx="8972195" cy="113994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086811" y="1057807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85999" y="1158619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7342" y="1158619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66531" y="1057807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7342" y="2368353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31" y="2469163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85190" y="2469163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85999" y="2569975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84378" y="9828383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83566" y="9929193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784378" y="10735682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28393" y="10793289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6145" y="10577266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84378" y="11225338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12369" y="11297345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40161" y="10505257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68154" y="9785177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12167" y="9857186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67342" y="11340551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66531" y="11239739"/>
            <a:ext cx="201622" cy="2016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12167" y="11657384"/>
            <a:ext cx="171379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60000">
            <a:off x="2498333" y="10349513"/>
            <a:ext cx="6911087" cy="359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Четаева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60000">
            <a:off x="410518" y="10151323"/>
            <a:ext cx="702054" cy="2817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416224" y="2944416"/>
            <a:ext cx="1080120" cy="128016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rot="60000">
            <a:off x="4743664" y="7064326"/>
            <a:ext cx="1785853" cy="174276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rot="60000">
            <a:off x="4226244" y="5896782"/>
            <a:ext cx="1727741" cy="1289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16260000">
            <a:off x="2445829" y="7708885"/>
            <a:ext cx="3671095" cy="1936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60000">
            <a:off x="4151682" y="9535468"/>
            <a:ext cx="4541891" cy="2042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 rot="16320000">
            <a:off x="5985195" y="8348616"/>
            <a:ext cx="2227531" cy="2100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60000">
            <a:off x="7178618" y="8000043"/>
            <a:ext cx="1583245" cy="2147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60000">
            <a:off x="7034253" y="7284995"/>
            <a:ext cx="2304562" cy="1758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16320000">
            <a:off x="7799843" y="8834761"/>
            <a:ext cx="1725883" cy="1754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60000">
            <a:off x="7682445" y="4254374"/>
            <a:ext cx="1584437" cy="188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 rot="16260000">
            <a:off x="4080523" y="9857185"/>
            <a:ext cx="79208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 rot="19080000">
            <a:off x="5576296" y="5060116"/>
            <a:ext cx="2474552" cy="1752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 rot="60000">
            <a:off x="2353715" y="5060909"/>
            <a:ext cx="3240371" cy="18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19131951">
            <a:off x="5266144" y="4282089"/>
            <a:ext cx="2604708" cy="18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5160640" y="7840962"/>
            <a:ext cx="973018" cy="6060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МБДОУ № 85 </a:t>
            </a:r>
            <a:endParaRPr lang="ru-RU" sz="1300" b="1" dirty="0">
              <a:solidFill>
                <a:schemeClr val="tx1"/>
              </a:solidFill>
            </a:endParaRPr>
          </a:p>
        </p:txBody>
      </p:sp>
      <p:pic>
        <p:nvPicPr>
          <p:cNvPr id="1034" name="Picture 10" descr="C:\Users\админ\Desktop\00027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6384776" y="10073210"/>
            <a:ext cx="288032" cy="288032"/>
          </a:xfrm>
          <a:prstGeom prst="rect">
            <a:avLst/>
          </a:prstGeom>
          <a:noFill/>
        </p:spPr>
      </p:pic>
      <p:cxnSp>
        <p:nvCxnSpPr>
          <p:cNvPr id="76" name="Прямая соединительная линия 75"/>
          <p:cNvCxnSpPr/>
          <p:nvPr/>
        </p:nvCxnSpPr>
        <p:spPr>
          <a:xfrm rot="60000">
            <a:off x="3360408" y="10509027"/>
            <a:ext cx="432048" cy="0"/>
          </a:xfrm>
          <a:prstGeom prst="line">
            <a:avLst/>
          </a:prstGeom>
          <a:ln w="158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3216424" y="10577264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3216424" y="9785176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08113" y="9713168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80120" y="11657384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2784376" y="11585376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65" name="Picture 6" descr="C:\Users\админ\Desktop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6425" y="10577264"/>
            <a:ext cx="256157" cy="252000"/>
          </a:xfrm>
          <a:prstGeom prst="rect">
            <a:avLst/>
          </a:prstGeom>
          <a:noFill/>
        </p:spPr>
      </p:pic>
      <p:pic>
        <p:nvPicPr>
          <p:cNvPr id="1030" name="Picture 6" descr="C:\Users\админ\Desktop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6425" y="9785176"/>
            <a:ext cx="256157" cy="252000"/>
          </a:xfrm>
          <a:prstGeom prst="rect">
            <a:avLst/>
          </a:prstGeom>
          <a:noFill/>
        </p:spPr>
      </p:pic>
      <p:pic>
        <p:nvPicPr>
          <p:cNvPr id="44" name="Picture 4" descr="C:\Users\админ\Desktop\6.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4376" y="11585376"/>
            <a:ext cx="252000" cy="252000"/>
          </a:xfrm>
          <a:prstGeom prst="rect">
            <a:avLst/>
          </a:prstGeom>
          <a:noFill/>
        </p:spPr>
      </p:pic>
      <p:pic>
        <p:nvPicPr>
          <p:cNvPr id="1028" name="Picture 4" descr="C:\Users\админ\Desktop\6.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120" y="11657384"/>
            <a:ext cx="252000" cy="252000"/>
          </a:xfrm>
          <a:prstGeom prst="rect">
            <a:avLst/>
          </a:prstGeom>
          <a:noFill/>
        </p:spPr>
      </p:pic>
      <p:sp>
        <p:nvSpPr>
          <p:cNvPr id="89" name="Прямоугольник 88"/>
          <p:cNvSpPr/>
          <p:nvPr/>
        </p:nvSpPr>
        <p:spPr>
          <a:xfrm>
            <a:off x="6096744" y="10073208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админ\Desktop\1.2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370172">
            <a:off x="6084702" y="10069983"/>
            <a:ext cx="288000" cy="249971"/>
          </a:xfrm>
          <a:prstGeom prst="rect">
            <a:avLst/>
          </a:prstGeom>
          <a:noFill/>
        </p:spPr>
      </p:pic>
      <p:sp>
        <p:nvSpPr>
          <p:cNvPr id="92" name="Прямоугольник 91"/>
          <p:cNvSpPr/>
          <p:nvPr/>
        </p:nvSpPr>
        <p:spPr>
          <a:xfrm>
            <a:off x="696145" y="10145217"/>
            <a:ext cx="324001" cy="288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68" name="Минус 67"/>
          <p:cNvSpPr/>
          <p:nvPr/>
        </p:nvSpPr>
        <p:spPr>
          <a:xfrm>
            <a:off x="624138" y="10145218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36" name="Минус 35"/>
          <p:cNvSpPr/>
          <p:nvPr/>
        </p:nvSpPr>
        <p:spPr>
          <a:xfrm>
            <a:off x="624138" y="10217225"/>
            <a:ext cx="403245" cy="100812"/>
          </a:xfrm>
          <a:prstGeom prst="mathMinus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34" name="Минус 33"/>
          <p:cNvSpPr/>
          <p:nvPr/>
        </p:nvSpPr>
        <p:spPr>
          <a:xfrm>
            <a:off x="624138" y="10289234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32" name="Минус 31"/>
          <p:cNvSpPr/>
          <p:nvPr/>
        </p:nvSpPr>
        <p:spPr>
          <a:xfrm>
            <a:off x="624138" y="10361242"/>
            <a:ext cx="403245" cy="100812"/>
          </a:xfrm>
          <a:prstGeom prst="mathMinus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2856384" y="10289232"/>
            <a:ext cx="324001" cy="324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96" name="Минус 95"/>
          <p:cNvSpPr/>
          <p:nvPr/>
        </p:nvSpPr>
        <p:spPr>
          <a:xfrm>
            <a:off x="2856385" y="10289234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7" name="Минус 96"/>
          <p:cNvSpPr/>
          <p:nvPr/>
        </p:nvSpPr>
        <p:spPr>
          <a:xfrm>
            <a:off x="2856385" y="10361242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9" name="Минус 98"/>
          <p:cNvSpPr/>
          <p:nvPr/>
        </p:nvSpPr>
        <p:spPr>
          <a:xfrm>
            <a:off x="2856385" y="10433250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98" name="Минус 97"/>
          <p:cNvSpPr/>
          <p:nvPr/>
        </p:nvSpPr>
        <p:spPr>
          <a:xfrm>
            <a:off x="2856385" y="10505258"/>
            <a:ext cx="403245" cy="100812"/>
          </a:xfrm>
          <a:prstGeom prst="mathMin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2928393" y="2872408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3072408" y="712168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696144" y="2728392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552128" y="712168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админ\Desktop\6.6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393" y="2872410"/>
            <a:ext cx="252000" cy="247473"/>
          </a:xfrm>
          <a:prstGeom prst="rect">
            <a:avLst/>
          </a:prstGeom>
          <a:noFill/>
        </p:spPr>
      </p:pic>
      <p:pic>
        <p:nvPicPr>
          <p:cNvPr id="39" name="Picture 3" descr="C:\Users\админ\Desktop\6.6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144" y="2728394"/>
            <a:ext cx="252000" cy="247473"/>
          </a:xfrm>
          <a:prstGeom prst="rect">
            <a:avLst/>
          </a:prstGeom>
          <a:noFill/>
        </p:spPr>
      </p:pic>
      <p:pic>
        <p:nvPicPr>
          <p:cNvPr id="41" name="Picture 3" descr="C:\Users\админ\Desktop\6.6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072408" y="712171"/>
            <a:ext cx="252000" cy="247473"/>
          </a:xfrm>
          <a:prstGeom prst="rect">
            <a:avLst/>
          </a:prstGeom>
          <a:noFill/>
        </p:spPr>
      </p:pic>
      <p:pic>
        <p:nvPicPr>
          <p:cNvPr id="40" name="Picture 3" descr="C:\Users\админ\Desktop\6.6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552128" y="712171"/>
            <a:ext cx="252000" cy="247473"/>
          </a:xfrm>
          <a:prstGeom prst="rect">
            <a:avLst/>
          </a:prstGeom>
          <a:noFill/>
        </p:spPr>
      </p:pic>
      <p:cxnSp>
        <p:nvCxnSpPr>
          <p:cNvPr id="80" name="Прямая соединительная линия 79"/>
          <p:cNvCxnSpPr/>
          <p:nvPr/>
        </p:nvCxnSpPr>
        <p:spPr>
          <a:xfrm rot="-120000">
            <a:off x="4728593" y="8777065"/>
            <a:ext cx="1800200" cy="72007"/>
          </a:xfrm>
          <a:prstGeom prst="line">
            <a:avLst/>
          </a:prstGeom>
          <a:ln w="15875" cmpd="sng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60000" flipV="1">
            <a:off x="6528792" y="7048872"/>
            <a:ext cx="0" cy="1800200"/>
          </a:xfrm>
          <a:prstGeom prst="line">
            <a:avLst/>
          </a:prstGeom>
          <a:ln w="15875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60000">
            <a:off x="4728593" y="7048872"/>
            <a:ext cx="1800200" cy="0"/>
          </a:xfrm>
          <a:prstGeom prst="line">
            <a:avLst/>
          </a:prstGeom>
          <a:ln w="15875" cap="rnd" cmpd="sng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Овал 134"/>
          <p:cNvSpPr/>
          <p:nvPr/>
        </p:nvSpPr>
        <p:spPr>
          <a:xfrm>
            <a:off x="6528792" y="7696945"/>
            <a:ext cx="36000" cy="3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6528792" y="7480920"/>
            <a:ext cx="36000" cy="3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4736815" y="8880333"/>
            <a:ext cx="1800200" cy="502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44" name="Прямая со стрелкой 143"/>
          <p:cNvCxnSpPr/>
          <p:nvPr/>
        </p:nvCxnSpPr>
        <p:spPr>
          <a:xfrm>
            <a:off x="4872608" y="884907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>
            <a:off x="5088632" y="884907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>
            <a:off x="5304656" y="884907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20680" y="884907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952729" y="884907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6168751" y="8921081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>
            <a:off x="6384776" y="8921081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/>
          <p:nvPr/>
        </p:nvCxnSpPr>
        <p:spPr>
          <a:xfrm flipV="1">
            <a:off x="4872608" y="9137105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 стрелкой 156"/>
          <p:cNvCxnSpPr/>
          <p:nvPr/>
        </p:nvCxnSpPr>
        <p:spPr>
          <a:xfrm flipV="1">
            <a:off x="5088632" y="9137105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 flipV="1">
            <a:off x="5304656" y="9137105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 flipV="1">
            <a:off x="5520680" y="9137105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flipV="1">
            <a:off x="5952729" y="920911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 flipV="1">
            <a:off x="6168751" y="920911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flipV="1">
            <a:off x="6384776" y="9209113"/>
            <a:ext cx="0" cy="2160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>
          <a:xfrm rot="-120000">
            <a:off x="4728593" y="8849072"/>
            <a:ext cx="1800200" cy="72007"/>
          </a:xfrm>
          <a:prstGeom prst="line">
            <a:avLst/>
          </a:prstGeom>
          <a:ln w="1587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>
            <a:off x="6528792" y="8849072"/>
            <a:ext cx="0" cy="504056"/>
          </a:xfrm>
          <a:prstGeom prst="line">
            <a:avLst/>
          </a:prstGeom>
          <a:ln w="1587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Прямоугольник 181"/>
          <p:cNvSpPr/>
          <p:nvPr/>
        </p:nvSpPr>
        <p:spPr>
          <a:xfrm>
            <a:off x="4296544" y="8417024"/>
            <a:ext cx="432048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78" name="Прямая соединительная линия 177"/>
          <p:cNvCxnSpPr/>
          <p:nvPr/>
        </p:nvCxnSpPr>
        <p:spPr>
          <a:xfrm flipH="1">
            <a:off x="4584576" y="8417024"/>
            <a:ext cx="144017" cy="14401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 182"/>
          <p:cNvSpPr/>
          <p:nvPr/>
        </p:nvSpPr>
        <p:spPr>
          <a:xfrm>
            <a:off x="5160641" y="6040760"/>
            <a:ext cx="144017" cy="10081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86" name="Прямая соединительная линия 185"/>
          <p:cNvCxnSpPr/>
          <p:nvPr/>
        </p:nvCxnSpPr>
        <p:spPr>
          <a:xfrm flipH="1" flipV="1">
            <a:off x="5232649" y="6904856"/>
            <a:ext cx="108011" cy="14401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Прямоугольник 193"/>
          <p:cNvSpPr/>
          <p:nvPr/>
        </p:nvSpPr>
        <p:spPr>
          <a:xfrm>
            <a:off x="6528793" y="7264896"/>
            <a:ext cx="648073" cy="5760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92" name="Прямая соединительная линия 191"/>
          <p:cNvCxnSpPr/>
          <p:nvPr/>
        </p:nvCxnSpPr>
        <p:spPr>
          <a:xfrm flipV="1">
            <a:off x="6528793" y="7624937"/>
            <a:ext cx="144017" cy="216023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>
            <a:off x="6528793" y="7408913"/>
            <a:ext cx="144017" cy="14401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Users\админ\Desktop\фото паспорт ПДД\6_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36707" y="9065098"/>
            <a:ext cx="166993" cy="163835"/>
          </a:xfrm>
          <a:prstGeom prst="rect">
            <a:avLst/>
          </a:prstGeom>
          <a:noFill/>
        </p:spPr>
      </p:pic>
      <p:sp>
        <p:nvSpPr>
          <p:cNvPr id="196" name="Прямоугольник 195"/>
          <p:cNvSpPr/>
          <p:nvPr/>
        </p:nvSpPr>
        <p:spPr>
          <a:xfrm>
            <a:off x="4512569" y="5104657"/>
            <a:ext cx="144017" cy="7920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3" name="Picture 3" descr="C:\Users\админ\Desktop\25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36706" y="9209115"/>
            <a:ext cx="224020" cy="111447"/>
          </a:xfrm>
          <a:prstGeom prst="rect">
            <a:avLst/>
          </a:prstGeom>
          <a:noFill/>
        </p:spPr>
      </p:pic>
      <p:pic>
        <p:nvPicPr>
          <p:cNvPr id="197" name="Picture 3" descr="C:\Users\админ\Desktop\25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04657" y="8921083"/>
            <a:ext cx="224020" cy="111447"/>
          </a:xfrm>
          <a:prstGeom prst="rect">
            <a:avLst/>
          </a:prstGeom>
          <a:noFill/>
        </p:spPr>
      </p:pic>
      <p:pic>
        <p:nvPicPr>
          <p:cNvPr id="198" name="Picture 3" descr="C:\Users\админ\Desktop\25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04657" y="9209115"/>
            <a:ext cx="224020" cy="111447"/>
          </a:xfrm>
          <a:prstGeom prst="rect">
            <a:avLst/>
          </a:prstGeom>
          <a:noFill/>
        </p:spPr>
      </p:pic>
      <p:pic>
        <p:nvPicPr>
          <p:cNvPr id="199" name="Picture 3" descr="C:\Users\админ\Desktop\25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52728" y="8921083"/>
            <a:ext cx="224020" cy="111447"/>
          </a:xfrm>
          <a:prstGeom prst="rect">
            <a:avLst/>
          </a:prstGeom>
          <a:noFill/>
        </p:spPr>
      </p:pic>
      <p:pic>
        <p:nvPicPr>
          <p:cNvPr id="200" name="Picture 3" descr="C:\Users\админ\Desktop\25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52728" y="9209115"/>
            <a:ext cx="224020" cy="111447"/>
          </a:xfrm>
          <a:prstGeom prst="rect">
            <a:avLst/>
          </a:prstGeom>
          <a:noFill/>
        </p:spPr>
      </p:pic>
      <p:sp>
        <p:nvSpPr>
          <p:cNvPr id="202" name="Прямоугольник 201"/>
          <p:cNvSpPr/>
          <p:nvPr/>
        </p:nvSpPr>
        <p:spPr>
          <a:xfrm>
            <a:off x="4008512" y="8345016"/>
            <a:ext cx="432048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203" name="Прямоугольник 202"/>
          <p:cNvSpPr/>
          <p:nvPr/>
        </p:nvSpPr>
        <p:spPr>
          <a:xfrm>
            <a:off x="5016625" y="5824736"/>
            <a:ext cx="360039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cxnSp>
        <p:nvCxnSpPr>
          <p:cNvPr id="208" name="Прямая соединительная линия 207"/>
          <p:cNvCxnSpPr/>
          <p:nvPr/>
        </p:nvCxnSpPr>
        <p:spPr>
          <a:xfrm flipV="1">
            <a:off x="3360440" y="10289233"/>
            <a:ext cx="0" cy="216023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>
            <a:off x="4728592" y="7048874"/>
            <a:ext cx="0" cy="1728191"/>
          </a:xfrm>
          <a:prstGeom prst="line">
            <a:avLst/>
          </a:prstGeom>
          <a:ln w="15875" cmpd="sng">
            <a:solidFill>
              <a:schemeClr val="tx1">
                <a:lumMod val="95000"/>
                <a:lumOff val="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 rot="-120000">
            <a:off x="4729303" y="9384519"/>
            <a:ext cx="1800200" cy="72007"/>
          </a:xfrm>
          <a:prstGeom prst="line">
            <a:avLst/>
          </a:prstGeom>
          <a:ln w="1587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Прямоугольник 163"/>
          <p:cNvSpPr/>
          <p:nvPr/>
        </p:nvSpPr>
        <p:spPr>
          <a:xfrm flipV="1">
            <a:off x="5520680" y="9353129"/>
            <a:ext cx="432048" cy="2160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215" name="Прямая соединительная линия 214"/>
          <p:cNvCxnSpPr>
            <a:endCxn id="26" idx="3"/>
          </p:cNvCxnSpPr>
          <p:nvPr/>
        </p:nvCxnSpPr>
        <p:spPr>
          <a:xfrm>
            <a:off x="3936505" y="10505257"/>
            <a:ext cx="5472390" cy="84563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/>
          <p:cNvSpPr txBox="1"/>
          <p:nvPr/>
        </p:nvSpPr>
        <p:spPr>
          <a:xfrm>
            <a:off x="5160640" y="8201004"/>
            <a:ext cx="432048" cy="507815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endParaRPr lang="ru-RU" dirty="0"/>
          </a:p>
        </p:txBody>
      </p:sp>
      <p:pic>
        <p:nvPicPr>
          <p:cNvPr id="218" name="Picture 6" descr="C:\Users\админ\Desktop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113" y="9713168"/>
            <a:ext cx="256157" cy="252000"/>
          </a:xfrm>
          <a:prstGeom prst="rect">
            <a:avLst/>
          </a:prstGeom>
          <a:noFill/>
        </p:spPr>
      </p:pic>
      <p:sp>
        <p:nvSpPr>
          <p:cNvPr id="219" name="Прямоугольник 218"/>
          <p:cNvSpPr/>
          <p:nvPr/>
        </p:nvSpPr>
        <p:spPr>
          <a:xfrm>
            <a:off x="408113" y="10505256"/>
            <a:ext cx="252000" cy="252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pic>
        <p:nvPicPr>
          <p:cNvPr id="220" name="Picture 6" descr="C:\Users\админ\Desktop\5.19.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113" y="10505256"/>
            <a:ext cx="256157" cy="252000"/>
          </a:xfrm>
          <a:prstGeom prst="rect">
            <a:avLst/>
          </a:prstGeom>
          <a:noFill/>
        </p:spPr>
      </p:pic>
      <p:cxnSp>
        <p:nvCxnSpPr>
          <p:cNvPr id="222" name="Прямая соединительная линия 221"/>
          <p:cNvCxnSpPr/>
          <p:nvPr/>
        </p:nvCxnSpPr>
        <p:spPr>
          <a:xfrm flipV="1">
            <a:off x="4080520" y="5824736"/>
            <a:ext cx="72008" cy="3816424"/>
          </a:xfrm>
          <a:prstGeom prst="line">
            <a:avLst/>
          </a:prstGeom>
          <a:ln w="12700" cap="rnd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Овал 223"/>
          <p:cNvSpPr/>
          <p:nvPr/>
        </p:nvSpPr>
        <p:spPr>
          <a:xfrm>
            <a:off x="4080520" y="9497145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29" name="Овал 228"/>
          <p:cNvSpPr/>
          <p:nvPr/>
        </p:nvSpPr>
        <p:spPr>
          <a:xfrm>
            <a:off x="7176866" y="9713171"/>
            <a:ext cx="45718" cy="457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30" name="Овал 229"/>
          <p:cNvSpPr/>
          <p:nvPr/>
        </p:nvSpPr>
        <p:spPr>
          <a:xfrm>
            <a:off x="5088632" y="9713169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32" name="Овал 231"/>
          <p:cNvSpPr/>
          <p:nvPr/>
        </p:nvSpPr>
        <p:spPr>
          <a:xfrm>
            <a:off x="4872608" y="5680720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35" name="Овал 234"/>
          <p:cNvSpPr/>
          <p:nvPr/>
        </p:nvSpPr>
        <p:spPr>
          <a:xfrm>
            <a:off x="6528792" y="9713169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237" name="Прямая соединительная линия 236"/>
          <p:cNvCxnSpPr/>
          <p:nvPr/>
        </p:nvCxnSpPr>
        <p:spPr>
          <a:xfrm>
            <a:off x="4872610" y="9713168"/>
            <a:ext cx="3816424" cy="720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Овал 238"/>
          <p:cNvSpPr/>
          <p:nvPr/>
        </p:nvSpPr>
        <p:spPr>
          <a:xfrm>
            <a:off x="8256984" y="9785176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40" name="Овал 239"/>
          <p:cNvSpPr/>
          <p:nvPr/>
        </p:nvSpPr>
        <p:spPr>
          <a:xfrm>
            <a:off x="7680921" y="9713169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41" name="Овал 240"/>
          <p:cNvSpPr/>
          <p:nvPr/>
        </p:nvSpPr>
        <p:spPr>
          <a:xfrm flipV="1">
            <a:off x="5808714" y="9713171"/>
            <a:ext cx="45718" cy="7200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242" name="Овал 241"/>
          <p:cNvSpPr/>
          <p:nvPr/>
        </p:nvSpPr>
        <p:spPr>
          <a:xfrm>
            <a:off x="5088632" y="9713169"/>
            <a:ext cx="36000" cy="3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244" name="Прямая соединительная линия 243"/>
          <p:cNvCxnSpPr/>
          <p:nvPr/>
        </p:nvCxnSpPr>
        <p:spPr>
          <a:xfrm rot="60000">
            <a:off x="4800523" y="5689516"/>
            <a:ext cx="1008112" cy="0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247"/>
          <p:cNvCxnSpPr/>
          <p:nvPr/>
        </p:nvCxnSpPr>
        <p:spPr>
          <a:xfrm flipV="1">
            <a:off x="5880722" y="4168552"/>
            <a:ext cx="1800200" cy="1584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252"/>
          <p:cNvCxnSpPr/>
          <p:nvPr/>
        </p:nvCxnSpPr>
        <p:spPr>
          <a:xfrm rot="60000">
            <a:off x="7752929" y="4168552"/>
            <a:ext cx="165618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Прямоугольник 257"/>
          <p:cNvSpPr/>
          <p:nvPr/>
        </p:nvSpPr>
        <p:spPr>
          <a:xfrm>
            <a:off x="4584576" y="8561039"/>
            <a:ext cx="144017" cy="6480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72" name="Прямая соединительная линия 171"/>
          <p:cNvCxnSpPr/>
          <p:nvPr/>
        </p:nvCxnSpPr>
        <p:spPr>
          <a:xfrm>
            <a:off x="4728592" y="8849072"/>
            <a:ext cx="0" cy="504056"/>
          </a:xfrm>
          <a:prstGeom prst="line">
            <a:avLst/>
          </a:prstGeom>
          <a:ln w="15875" cmpd="sng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Прямая соединительная линия 259"/>
          <p:cNvCxnSpPr/>
          <p:nvPr/>
        </p:nvCxnSpPr>
        <p:spPr>
          <a:xfrm flipH="1">
            <a:off x="4656585" y="9065096"/>
            <a:ext cx="28803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Прямая со стрелкой 263"/>
          <p:cNvCxnSpPr/>
          <p:nvPr/>
        </p:nvCxnSpPr>
        <p:spPr>
          <a:xfrm flipV="1">
            <a:off x="4656583" y="8489032"/>
            <a:ext cx="0" cy="57606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Соединительная линия уступом 274"/>
          <p:cNvCxnSpPr>
            <a:stCxn id="182" idx="3"/>
          </p:cNvCxnSpPr>
          <p:nvPr/>
        </p:nvCxnSpPr>
        <p:spPr>
          <a:xfrm flipV="1">
            <a:off x="4728593" y="8273010"/>
            <a:ext cx="360039" cy="21602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Прямая со стрелкой 282"/>
          <p:cNvCxnSpPr>
            <a:stCxn id="25" idx="3"/>
          </p:cNvCxnSpPr>
          <p:nvPr/>
        </p:nvCxnSpPr>
        <p:spPr>
          <a:xfrm>
            <a:off x="2625958" y="11801400"/>
            <a:ext cx="446450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Прямая со стрелкой 287"/>
          <p:cNvCxnSpPr>
            <a:stCxn id="44" idx="3"/>
          </p:cNvCxnSpPr>
          <p:nvPr/>
        </p:nvCxnSpPr>
        <p:spPr>
          <a:xfrm flipV="1">
            <a:off x="3036377" y="10145216"/>
            <a:ext cx="36032" cy="1566161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Прямая со стрелкой 290"/>
          <p:cNvCxnSpPr/>
          <p:nvPr/>
        </p:nvCxnSpPr>
        <p:spPr>
          <a:xfrm>
            <a:off x="3216424" y="10145216"/>
            <a:ext cx="1008112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Соединительная линия уступом 293"/>
          <p:cNvCxnSpPr/>
          <p:nvPr/>
        </p:nvCxnSpPr>
        <p:spPr>
          <a:xfrm rot="16200000" flipV="1">
            <a:off x="3306435" y="9191111"/>
            <a:ext cx="1620180" cy="216024"/>
          </a:xfrm>
          <a:prstGeom prst="bentConnector4">
            <a:avLst>
              <a:gd name="adj1" fmla="val 26069"/>
              <a:gd name="adj2" fmla="val 92618"/>
            </a:avLst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 стрелкой 304"/>
          <p:cNvCxnSpPr/>
          <p:nvPr/>
        </p:nvCxnSpPr>
        <p:spPr>
          <a:xfrm>
            <a:off x="4152529" y="8489032"/>
            <a:ext cx="792088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Соединительная линия уступом 326"/>
          <p:cNvCxnSpPr/>
          <p:nvPr/>
        </p:nvCxnSpPr>
        <p:spPr>
          <a:xfrm rot="5400000">
            <a:off x="1380220" y="3916526"/>
            <a:ext cx="2664296" cy="288032"/>
          </a:xfrm>
          <a:prstGeom prst="bentConnector3">
            <a:avLst>
              <a:gd name="adj1" fmla="val 17675"/>
            </a:avLst>
          </a:prstGeom>
          <a:ln w="19050">
            <a:solidFill>
              <a:srgbClr val="FF0000"/>
            </a:solidFill>
            <a:prstDash val="lg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Прямоугольник 334"/>
          <p:cNvSpPr/>
          <p:nvPr/>
        </p:nvSpPr>
        <p:spPr>
          <a:xfrm>
            <a:off x="2424338" y="4960640"/>
            <a:ext cx="360039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cxnSp>
        <p:nvCxnSpPr>
          <p:cNvPr id="340" name="Соединительная линия уступом 339"/>
          <p:cNvCxnSpPr/>
          <p:nvPr/>
        </p:nvCxnSpPr>
        <p:spPr>
          <a:xfrm>
            <a:off x="2712368" y="5320681"/>
            <a:ext cx="2520280" cy="432048"/>
          </a:xfrm>
          <a:prstGeom prst="bentConnector3">
            <a:avLst>
              <a:gd name="adj1" fmla="val 66453"/>
            </a:avLst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Прямая со стрелкой 353"/>
          <p:cNvCxnSpPr/>
          <p:nvPr/>
        </p:nvCxnSpPr>
        <p:spPr>
          <a:xfrm>
            <a:off x="5232648" y="5752729"/>
            <a:ext cx="0" cy="1584175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Прямая со стрелкой 356"/>
          <p:cNvCxnSpPr>
            <a:stCxn id="21" idx="0"/>
            <a:endCxn id="23" idx="3"/>
          </p:cNvCxnSpPr>
          <p:nvPr/>
        </p:nvCxnSpPr>
        <p:spPr>
          <a:xfrm>
            <a:off x="868966" y="9785176"/>
            <a:ext cx="1" cy="165618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Прямая со стрелкой 367"/>
          <p:cNvCxnSpPr/>
          <p:nvPr/>
        </p:nvCxnSpPr>
        <p:spPr>
          <a:xfrm flipH="1" flipV="1">
            <a:off x="4296544" y="9785177"/>
            <a:ext cx="4321506" cy="7199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Соединительная линия уступом 372"/>
          <p:cNvCxnSpPr/>
          <p:nvPr/>
        </p:nvCxnSpPr>
        <p:spPr>
          <a:xfrm>
            <a:off x="5304656" y="6976864"/>
            <a:ext cx="1944216" cy="936104"/>
          </a:xfrm>
          <a:prstGeom prst="bentConnector3">
            <a:avLst>
              <a:gd name="adj1" fmla="val 100860"/>
            </a:avLst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Прямая со стрелкой 386"/>
          <p:cNvCxnSpPr/>
          <p:nvPr/>
        </p:nvCxnSpPr>
        <p:spPr>
          <a:xfrm>
            <a:off x="5304656" y="6976864"/>
            <a:ext cx="0" cy="57606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Прямоугольник 388"/>
          <p:cNvSpPr/>
          <p:nvPr/>
        </p:nvSpPr>
        <p:spPr>
          <a:xfrm>
            <a:off x="4296546" y="9713168"/>
            <a:ext cx="360039" cy="64807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sp>
        <p:nvSpPr>
          <p:cNvPr id="393" name="Овал 392"/>
          <p:cNvSpPr/>
          <p:nvPr/>
        </p:nvSpPr>
        <p:spPr>
          <a:xfrm>
            <a:off x="5448672" y="5680720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6096744" y="5536703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395" name="Овал 394"/>
          <p:cNvSpPr/>
          <p:nvPr/>
        </p:nvSpPr>
        <p:spPr>
          <a:xfrm>
            <a:off x="6528793" y="5104657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397" name="Овал 396"/>
          <p:cNvSpPr/>
          <p:nvPr/>
        </p:nvSpPr>
        <p:spPr>
          <a:xfrm>
            <a:off x="7104856" y="4600600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398" name="Овал 397"/>
          <p:cNvSpPr/>
          <p:nvPr/>
        </p:nvSpPr>
        <p:spPr>
          <a:xfrm>
            <a:off x="7536905" y="4240560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399" name="Овал 398"/>
          <p:cNvSpPr/>
          <p:nvPr/>
        </p:nvSpPr>
        <p:spPr>
          <a:xfrm>
            <a:off x="7968952" y="4096544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0" name="Овал 399"/>
          <p:cNvSpPr/>
          <p:nvPr/>
        </p:nvSpPr>
        <p:spPr>
          <a:xfrm>
            <a:off x="4080520" y="8056984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1" name="Овал 400"/>
          <p:cNvSpPr/>
          <p:nvPr/>
        </p:nvSpPr>
        <p:spPr>
          <a:xfrm>
            <a:off x="8545017" y="4096544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2" name="Овал 401"/>
          <p:cNvSpPr/>
          <p:nvPr/>
        </p:nvSpPr>
        <p:spPr>
          <a:xfrm>
            <a:off x="4080520" y="6112768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3" name="Овал 402"/>
          <p:cNvSpPr/>
          <p:nvPr/>
        </p:nvSpPr>
        <p:spPr>
          <a:xfrm>
            <a:off x="9049073" y="4168552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4" name="Овал 403"/>
          <p:cNvSpPr/>
          <p:nvPr/>
        </p:nvSpPr>
        <p:spPr>
          <a:xfrm>
            <a:off x="4080520" y="8993088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5" name="Овал 404"/>
          <p:cNvSpPr/>
          <p:nvPr/>
        </p:nvSpPr>
        <p:spPr>
          <a:xfrm>
            <a:off x="4080520" y="6760841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6" name="Овал 405"/>
          <p:cNvSpPr/>
          <p:nvPr/>
        </p:nvSpPr>
        <p:spPr>
          <a:xfrm>
            <a:off x="4080520" y="7408912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7" name="Овал 406"/>
          <p:cNvSpPr/>
          <p:nvPr/>
        </p:nvSpPr>
        <p:spPr>
          <a:xfrm>
            <a:off x="7608912" y="7192888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8" name="Овал 407"/>
          <p:cNvSpPr/>
          <p:nvPr/>
        </p:nvSpPr>
        <p:spPr>
          <a:xfrm>
            <a:off x="8184976" y="7192888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09" name="Овал 408"/>
          <p:cNvSpPr/>
          <p:nvPr/>
        </p:nvSpPr>
        <p:spPr>
          <a:xfrm>
            <a:off x="8761041" y="7192888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411" name="Прямая соединительная линия 410"/>
          <p:cNvCxnSpPr/>
          <p:nvPr/>
        </p:nvCxnSpPr>
        <p:spPr>
          <a:xfrm>
            <a:off x="5448671" y="6040760"/>
            <a:ext cx="432048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Прямая соединительная линия 413"/>
          <p:cNvCxnSpPr/>
          <p:nvPr/>
        </p:nvCxnSpPr>
        <p:spPr>
          <a:xfrm flipV="1">
            <a:off x="6096744" y="4456584"/>
            <a:ext cx="1656185" cy="1512168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Прямая соединительная линия 416"/>
          <p:cNvCxnSpPr/>
          <p:nvPr/>
        </p:nvCxnSpPr>
        <p:spPr>
          <a:xfrm rot="-60000" flipH="1">
            <a:off x="4368553" y="6040761"/>
            <a:ext cx="72008" cy="230425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Прямая соединительная линия 419"/>
          <p:cNvCxnSpPr/>
          <p:nvPr/>
        </p:nvCxnSpPr>
        <p:spPr>
          <a:xfrm>
            <a:off x="4368552" y="8561040"/>
            <a:ext cx="0" cy="72008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Прямая со стрелкой 422"/>
          <p:cNvCxnSpPr/>
          <p:nvPr/>
        </p:nvCxnSpPr>
        <p:spPr>
          <a:xfrm flipH="1">
            <a:off x="3288432" y="640161"/>
            <a:ext cx="144017" cy="50405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" name="Прямая соединительная линия 425"/>
          <p:cNvCxnSpPr/>
          <p:nvPr/>
        </p:nvCxnSpPr>
        <p:spPr>
          <a:xfrm>
            <a:off x="7320880" y="7264896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TextBox 428"/>
          <p:cNvSpPr txBox="1"/>
          <p:nvPr/>
        </p:nvSpPr>
        <p:spPr>
          <a:xfrm>
            <a:off x="264096" y="136105"/>
            <a:ext cx="9145016" cy="646331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1200" b="1" dirty="0" smtClean="0"/>
              <a:t>2. Схема организации дорожного движения в непосредственной близости от образовательной организации с размещением соответствующих технических средств организации дорожного движения, маршрутов движения детей и расположения парковочных мест</a:t>
            </a:r>
            <a:endParaRPr lang="ru-RU" sz="1200" b="1" dirty="0"/>
          </a:p>
        </p:txBody>
      </p:sp>
      <p:sp>
        <p:nvSpPr>
          <p:cNvPr id="430" name="Прямоугольник 429"/>
          <p:cNvSpPr/>
          <p:nvPr/>
        </p:nvSpPr>
        <p:spPr>
          <a:xfrm>
            <a:off x="408111" y="12017424"/>
            <a:ext cx="432048" cy="14401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830" tIns="68914" rIns="137830" bIns="68914" rtlCol="0" anchor="ctr"/>
          <a:lstStyle/>
          <a:p>
            <a:pPr algn="ctr"/>
            <a:endParaRPr lang="ru-RU"/>
          </a:p>
        </p:txBody>
      </p:sp>
      <p:cxnSp>
        <p:nvCxnSpPr>
          <p:cNvPr id="431" name="Прямая соединительная линия 430"/>
          <p:cNvCxnSpPr/>
          <p:nvPr/>
        </p:nvCxnSpPr>
        <p:spPr>
          <a:xfrm>
            <a:off x="408111" y="12305456"/>
            <a:ext cx="432048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Овал 431"/>
          <p:cNvSpPr/>
          <p:nvPr/>
        </p:nvSpPr>
        <p:spPr>
          <a:xfrm>
            <a:off x="5088632" y="12017424"/>
            <a:ext cx="72001" cy="7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433" name="Прямая соединительная линия 432"/>
          <p:cNvCxnSpPr/>
          <p:nvPr/>
        </p:nvCxnSpPr>
        <p:spPr>
          <a:xfrm>
            <a:off x="408113" y="12521479"/>
            <a:ext cx="720080" cy="0"/>
          </a:xfrm>
          <a:prstGeom prst="line">
            <a:avLst/>
          </a:prstGeom>
          <a:ln w="15875" cap="rnd" cmpd="sng"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7" name="Прямая со стрелкой 436"/>
          <p:cNvCxnSpPr/>
          <p:nvPr/>
        </p:nvCxnSpPr>
        <p:spPr>
          <a:xfrm>
            <a:off x="4584576" y="10649272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Прямая со стрелкой 440"/>
          <p:cNvCxnSpPr/>
          <p:nvPr/>
        </p:nvCxnSpPr>
        <p:spPr>
          <a:xfrm flipH="1">
            <a:off x="6384776" y="10433248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Прямая со стрелкой 442"/>
          <p:cNvCxnSpPr/>
          <p:nvPr/>
        </p:nvCxnSpPr>
        <p:spPr>
          <a:xfrm flipH="1">
            <a:off x="4800600" y="12233449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Прямая со стрелкой 443"/>
          <p:cNvCxnSpPr/>
          <p:nvPr/>
        </p:nvCxnSpPr>
        <p:spPr>
          <a:xfrm>
            <a:off x="4800600" y="12305456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Прямая со стрелкой 444"/>
          <p:cNvCxnSpPr/>
          <p:nvPr/>
        </p:nvCxnSpPr>
        <p:spPr>
          <a:xfrm>
            <a:off x="4800600" y="12521479"/>
            <a:ext cx="504056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TextBox 446"/>
          <p:cNvSpPr txBox="1"/>
          <p:nvPr/>
        </p:nvSpPr>
        <p:spPr>
          <a:xfrm>
            <a:off x="984177" y="11945417"/>
            <a:ext cx="1279483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Опасные участки</a:t>
            </a:r>
            <a:endParaRPr lang="ru-RU" sz="1100" dirty="0"/>
          </a:p>
        </p:txBody>
      </p:sp>
      <p:sp>
        <p:nvSpPr>
          <p:cNvPr id="451" name="TextBox 450"/>
          <p:cNvSpPr txBox="1"/>
          <p:nvPr/>
        </p:nvSpPr>
        <p:spPr>
          <a:xfrm>
            <a:off x="984176" y="12161441"/>
            <a:ext cx="1789238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Пешеходное ограждение</a:t>
            </a:r>
            <a:endParaRPr lang="ru-RU" sz="1100" dirty="0"/>
          </a:p>
        </p:txBody>
      </p:sp>
      <p:sp>
        <p:nvSpPr>
          <p:cNvPr id="452" name="TextBox 451"/>
          <p:cNvSpPr txBox="1"/>
          <p:nvPr/>
        </p:nvSpPr>
        <p:spPr>
          <a:xfrm>
            <a:off x="1056184" y="12377465"/>
            <a:ext cx="3096344" cy="430871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1100" dirty="0" smtClean="0"/>
              <a:t>- Ограждение образовательной организации и стоянки транспортных средств</a:t>
            </a:r>
            <a:endParaRPr lang="ru-RU" sz="1100" dirty="0"/>
          </a:p>
        </p:txBody>
      </p:sp>
      <p:sp>
        <p:nvSpPr>
          <p:cNvPr id="453" name="TextBox 452"/>
          <p:cNvSpPr txBox="1"/>
          <p:nvPr/>
        </p:nvSpPr>
        <p:spPr>
          <a:xfrm>
            <a:off x="5376665" y="11873408"/>
            <a:ext cx="1846946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Искусственное освещение</a:t>
            </a:r>
            <a:endParaRPr lang="ru-RU" sz="1100" dirty="0"/>
          </a:p>
        </p:txBody>
      </p:sp>
      <p:sp>
        <p:nvSpPr>
          <p:cNvPr id="454" name="TextBox 453"/>
          <p:cNvSpPr txBox="1"/>
          <p:nvPr/>
        </p:nvSpPr>
        <p:spPr>
          <a:xfrm>
            <a:off x="5376664" y="12089433"/>
            <a:ext cx="3055610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- Направление движения транспортного потока</a:t>
            </a:r>
            <a:endParaRPr lang="ru-RU" sz="1100" dirty="0"/>
          </a:p>
        </p:txBody>
      </p:sp>
      <p:sp>
        <p:nvSpPr>
          <p:cNvPr id="456" name="TextBox 455"/>
          <p:cNvSpPr txBox="1"/>
          <p:nvPr/>
        </p:nvSpPr>
        <p:spPr>
          <a:xfrm>
            <a:off x="5376664" y="12377465"/>
            <a:ext cx="2153119" cy="261594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100" dirty="0" smtClean="0"/>
              <a:t> - Направление движения детей </a:t>
            </a:r>
            <a:endParaRPr lang="ru-RU" sz="1100" dirty="0"/>
          </a:p>
        </p:txBody>
      </p:sp>
      <p:cxnSp>
        <p:nvCxnSpPr>
          <p:cNvPr id="457" name="Прямая со стрелкой 456"/>
          <p:cNvCxnSpPr/>
          <p:nvPr/>
        </p:nvCxnSpPr>
        <p:spPr>
          <a:xfrm>
            <a:off x="2496344" y="9497143"/>
            <a:ext cx="1008112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Прямая со стрелкой 457"/>
          <p:cNvCxnSpPr/>
          <p:nvPr/>
        </p:nvCxnSpPr>
        <p:spPr>
          <a:xfrm>
            <a:off x="3504456" y="9497144"/>
            <a:ext cx="0" cy="57606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Прямая со стрелкой 458"/>
          <p:cNvCxnSpPr/>
          <p:nvPr/>
        </p:nvCxnSpPr>
        <p:spPr>
          <a:xfrm>
            <a:off x="552128" y="784177"/>
            <a:ext cx="144017" cy="432048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" name="TextBox 460"/>
          <p:cNvSpPr txBox="1"/>
          <p:nvPr/>
        </p:nvSpPr>
        <p:spPr>
          <a:xfrm>
            <a:off x="2784376" y="712169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462" name="TextBox 461"/>
          <p:cNvSpPr txBox="1"/>
          <p:nvPr/>
        </p:nvSpPr>
        <p:spPr>
          <a:xfrm>
            <a:off x="696144" y="2944416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463" name="TextBox 462"/>
          <p:cNvSpPr txBox="1"/>
          <p:nvPr/>
        </p:nvSpPr>
        <p:spPr>
          <a:xfrm>
            <a:off x="2928392" y="3088432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464" name="TextBox 463"/>
          <p:cNvSpPr txBox="1"/>
          <p:nvPr/>
        </p:nvSpPr>
        <p:spPr>
          <a:xfrm>
            <a:off x="840159" y="856184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6.6</a:t>
            </a:r>
            <a:endParaRPr lang="ru-RU" sz="500" dirty="0"/>
          </a:p>
        </p:txBody>
      </p:sp>
      <p:sp>
        <p:nvSpPr>
          <p:cNvPr id="466" name="TextBox 465"/>
          <p:cNvSpPr txBox="1"/>
          <p:nvPr/>
        </p:nvSpPr>
        <p:spPr>
          <a:xfrm>
            <a:off x="3000400" y="11585376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6.7</a:t>
            </a:r>
            <a:endParaRPr lang="ru-RU" sz="500" dirty="0"/>
          </a:p>
        </p:txBody>
      </p:sp>
      <p:sp>
        <p:nvSpPr>
          <p:cNvPr id="467" name="TextBox 466"/>
          <p:cNvSpPr txBox="1"/>
          <p:nvPr/>
        </p:nvSpPr>
        <p:spPr>
          <a:xfrm>
            <a:off x="192088" y="11657385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6.7</a:t>
            </a:r>
            <a:endParaRPr lang="ru-RU" sz="500" dirty="0"/>
          </a:p>
        </p:txBody>
      </p:sp>
      <p:sp>
        <p:nvSpPr>
          <p:cNvPr id="470" name="TextBox 469"/>
          <p:cNvSpPr txBox="1"/>
          <p:nvPr/>
        </p:nvSpPr>
        <p:spPr>
          <a:xfrm>
            <a:off x="3144416" y="10793288"/>
            <a:ext cx="415281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471" name="TextBox 470"/>
          <p:cNvSpPr txBox="1"/>
          <p:nvPr/>
        </p:nvSpPr>
        <p:spPr>
          <a:xfrm>
            <a:off x="336104" y="10721281"/>
            <a:ext cx="415281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472" name="TextBox 471"/>
          <p:cNvSpPr txBox="1"/>
          <p:nvPr/>
        </p:nvSpPr>
        <p:spPr>
          <a:xfrm>
            <a:off x="336104" y="9929192"/>
            <a:ext cx="415281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sp>
        <p:nvSpPr>
          <p:cNvPr id="473" name="TextBox 472"/>
          <p:cNvSpPr txBox="1"/>
          <p:nvPr/>
        </p:nvSpPr>
        <p:spPr>
          <a:xfrm>
            <a:off x="3144416" y="10001201"/>
            <a:ext cx="415281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5.19.1</a:t>
            </a:r>
            <a:endParaRPr lang="ru-RU" sz="500" dirty="0"/>
          </a:p>
        </p:txBody>
      </p:sp>
      <p:cxnSp>
        <p:nvCxnSpPr>
          <p:cNvPr id="475" name="Прямая соединительная линия 474"/>
          <p:cNvCxnSpPr/>
          <p:nvPr/>
        </p:nvCxnSpPr>
        <p:spPr>
          <a:xfrm flipH="1">
            <a:off x="3360440" y="10361240"/>
            <a:ext cx="144017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Прямая соединительная линия 478"/>
          <p:cNvCxnSpPr/>
          <p:nvPr/>
        </p:nvCxnSpPr>
        <p:spPr>
          <a:xfrm>
            <a:off x="3504457" y="1036124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" name="TextBox 481"/>
          <p:cNvSpPr txBox="1"/>
          <p:nvPr/>
        </p:nvSpPr>
        <p:spPr>
          <a:xfrm>
            <a:off x="3576465" y="10217224"/>
            <a:ext cx="360039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1.12</a:t>
            </a:r>
            <a:endParaRPr lang="ru-RU" sz="500" dirty="0"/>
          </a:p>
        </p:txBody>
      </p:sp>
      <p:sp>
        <p:nvSpPr>
          <p:cNvPr id="484" name="TextBox 483"/>
          <p:cNvSpPr txBox="1"/>
          <p:nvPr/>
        </p:nvSpPr>
        <p:spPr>
          <a:xfrm>
            <a:off x="5520680" y="9065097"/>
            <a:ext cx="280846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6.4</a:t>
            </a:r>
            <a:endParaRPr lang="ru-RU" sz="500" dirty="0"/>
          </a:p>
        </p:txBody>
      </p:sp>
      <p:sp>
        <p:nvSpPr>
          <p:cNvPr id="485" name="TextBox 484"/>
          <p:cNvSpPr txBox="1"/>
          <p:nvPr/>
        </p:nvSpPr>
        <p:spPr>
          <a:xfrm>
            <a:off x="5520681" y="9209113"/>
            <a:ext cx="352855" cy="16882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6.17</a:t>
            </a:r>
            <a:endParaRPr lang="ru-RU" sz="500" dirty="0"/>
          </a:p>
        </p:txBody>
      </p:sp>
      <p:sp>
        <p:nvSpPr>
          <p:cNvPr id="495" name="TextBox 494"/>
          <p:cNvSpPr txBox="1"/>
          <p:nvPr/>
        </p:nvSpPr>
        <p:spPr>
          <a:xfrm rot="16200000">
            <a:off x="3291849" y="10141824"/>
            <a:ext cx="306460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b="1" dirty="0" smtClean="0"/>
              <a:t>стоп</a:t>
            </a:r>
            <a:endParaRPr lang="ru-RU" sz="500" b="1" dirty="0"/>
          </a:p>
        </p:txBody>
      </p:sp>
      <p:sp>
        <p:nvSpPr>
          <p:cNvPr id="496" name="TextBox 495"/>
          <p:cNvSpPr txBox="1"/>
          <p:nvPr/>
        </p:nvSpPr>
        <p:spPr>
          <a:xfrm rot="16200000">
            <a:off x="3376360" y="10148237"/>
            <a:ext cx="296842" cy="169261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500" dirty="0" smtClean="0"/>
              <a:t>6.16</a:t>
            </a:r>
            <a:endParaRPr lang="ru-RU" sz="500" dirty="0"/>
          </a:p>
        </p:txBody>
      </p:sp>
      <p:sp>
        <p:nvSpPr>
          <p:cNvPr id="497" name="TextBox 496"/>
          <p:cNvSpPr txBox="1"/>
          <p:nvPr/>
        </p:nvSpPr>
        <p:spPr>
          <a:xfrm rot="16200000">
            <a:off x="6585122" y="10168596"/>
            <a:ext cx="360040" cy="169261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ru-RU" sz="500" dirty="0" smtClean="0"/>
              <a:t>3.24</a:t>
            </a:r>
            <a:endParaRPr lang="ru-RU" sz="500" dirty="0"/>
          </a:p>
        </p:txBody>
      </p:sp>
      <p:pic>
        <p:nvPicPr>
          <p:cNvPr id="4" name="Picture 2" descr="G:\1.2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5987240">
            <a:off x="5003804" y="10290843"/>
            <a:ext cx="267588" cy="256507"/>
          </a:xfrm>
          <a:prstGeom prst="rect">
            <a:avLst/>
          </a:prstGeom>
          <a:noFill/>
        </p:spPr>
      </p:pic>
      <p:sp>
        <p:nvSpPr>
          <p:cNvPr id="213" name="TextBox 212"/>
          <p:cNvSpPr txBox="1"/>
          <p:nvPr/>
        </p:nvSpPr>
        <p:spPr>
          <a:xfrm rot="16200000">
            <a:off x="5161609" y="10326071"/>
            <a:ext cx="30451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 smtClean="0"/>
              <a:t>1.23</a:t>
            </a:r>
            <a:endParaRPr lang="ru-RU" sz="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0080" y="175102"/>
            <a:ext cx="9001000" cy="49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235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Маршруты движения организованных</a:t>
            </a:r>
            <a:r>
              <a:rPr lang="ru-RU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3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групп детей от образовательной организации к школе, к библиотеке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4746" t="26495" r="22341" b="5126"/>
          <a:stretch>
            <a:fillRect/>
          </a:stretch>
        </p:blipFill>
        <p:spPr bwMode="auto">
          <a:xfrm>
            <a:off x="300007" y="2043082"/>
            <a:ext cx="8929750" cy="878687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371840" y="7329494"/>
            <a:ext cx="1000132" cy="12001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МБДОУ № 85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86154" y="6329362"/>
            <a:ext cx="142876" cy="9286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586682" y="4543412"/>
            <a:ext cx="7858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Библиотека</a:t>
            </a:r>
            <a:endParaRPr lang="ru-RU" sz="900" dirty="0"/>
          </a:p>
        </p:txBody>
      </p: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 rot="5400000" flipH="1" flipV="1">
            <a:off x="3192451" y="6793709"/>
            <a:ext cx="929488" cy="794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7800996" y="4543412"/>
            <a:ext cx="214314" cy="7143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3550435" y="7222337"/>
            <a:ext cx="142876" cy="714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57196" y="11258584"/>
            <a:ext cx="714380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3371840" y="6186486"/>
            <a:ext cx="571504" cy="714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586154" y="6257924"/>
            <a:ext cx="285752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 rot="18363111">
            <a:off x="3670880" y="5497078"/>
            <a:ext cx="1528414" cy="1038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rot="5400000" flipH="1" flipV="1">
            <a:off x="3871906" y="5043478"/>
            <a:ext cx="1214446" cy="928694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 rot="21600000">
            <a:off x="5014914" y="4829164"/>
            <a:ext cx="857256" cy="714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5086352" y="4829164"/>
            <a:ext cx="785818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5943608" y="5400668"/>
            <a:ext cx="357190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5943608" y="5472106"/>
            <a:ext cx="357190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 rot="16200000">
            <a:off x="5609278" y="5092056"/>
            <a:ext cx="571504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H="1">
            <a:off x="5657856" y="5186354"/>
            <a:ext cx="500066" cy="7143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6229360" y="4471974"/>
            <a:ext cx="142876" cy="9286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 flipH="1" flipV="1">
            <a:off x="5872170" y="4900602"/>
            <a:ext cx="857256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372236" y="4400536"/>
            <a:ext cx="1528414" cy="1038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6372236" y="4471974"/>
            <a:ext cx="1571636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4657724" y="7400932"/>
            <a:ext cx="3814430" cy="1428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>
            <a:stCxn id="74" idx="1"/>
          </p:cNvCxnSpPr>
          <p:nvPr/>
        </p:nvCxnSpPr>
        <p:spPr>
          <a:xfrm rot="10800000" flipH="1" flipV="1">
            <a:off x="4657724" y="7472370"/>
            <a:ext cx="3786214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 rot="21600000">
            <a:off x="3729030" y="7186618"/>
            <a:ext cx="642942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3729030" y="7258056"/>
            <a:ext cx="714380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 rot="2891587">
            <a:off x="4355419" y="7355560"/>
            <a:ext cx="302199" cy="907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16200000">
            <a:off x="8310202" y="7534668"/>
            <a:ext cx="357190" cy="897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>
            <a:off x="8373294" y="7614452"/>
            <a:ext cx="285752" cy="1588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6200000" flipH="1">
            <a:off x="4407691" y="7293775"/>
            <a:ext cx="214314" cy="142876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43014" y="11115708"/>
            <a:ext cx="2143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- путь движения детей </a:t>
            </a: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92088" y="280120"/>
            <a:ext cx="8645153" cy="49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23" tIns="45712" rIns="91423" bIns="45712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235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Пути движения транспортных средств к местам разгрузки/погрузки и рекомендуемые безопасные </a:t>
            </a:r>
          </a:p>
          <a:p>
            <a:pPr algn="ctr" defTabSz="914235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пути передвижения детей по территории образовательной организации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4376" y="3448472"/>
            <a:ext cx="3600400" cy="3888432"/>
          </a:xfrm>
          <a:prstGeom prst="rect">
            <a:avLst/>
          </a:prstGeom>
          <a:solidFill>
            <a:schemeClr val="bg1"/>
          </a:solidFill>
          <a:ln w="34925" cap="rnd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r>
              <a:rPr lang="ru-RU" dirty="0" smtClean="0"/>
              <a:t>            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    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        МБДОУ 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№ 85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584576" y="5104655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584576" y="5104656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504457" y="5968752"/>
            <a:ext cx="1080001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04456" y="5968753"/>
            <a:ext cx="0" cy="72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60000" flipV="1">
            <a:off x="3504536" y="6701397"/>
            <a:ext cx="1439999" cy="21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592688" y="5104656"/>
            <a:ext cx="0" cy="72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944617" y="6256785"/>
            <a:ext cx="0" cy="46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944616" y="6256784"/>
            <a:ext cx="2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32649" y="5824736"/>
            <a:ext cx="3600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232648" y="5824736"/>
            <a:ext cx="0" cy="43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560240" y="1432248"/>
            <a:ext cx="60486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200200" y="1216224"/>
            <a:ext cx="770384" cy="6624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816824" y="3448474"/>
            <a:ext cx="770384" cy="47525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2568353" y="6328793"/>
            <a:ext cx="216024" cy="2160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504457" y="3232449"/>
            <a:ext cx="288032" cy="2160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6312768" y="4384577"/>
            <a:ext cx="504056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V="1">
            <a:off x="6384776" y="4744617"/>
            <a:ext cx="144017" cy="2160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6384776" y="4384577"/>
            <a:ext cx="144017" cy="2160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4440562" y="4744616"/>
            <a:ext cx="1872207" cy="0"/>
          </a:xfrm>
          <a:prstGeom prst="straightConnector1">
            <a:avLst/>
          </a:prstGeom>
          <a:ln w="28575" cap="rnd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6528792" y="4600600"/>
            <a:ext cx="5040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6600800" y="4744616"/>
            <a:ext cx="468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4440561" y="4744617"/>
            <a:ext cx="0" cy="1008112"/>
          </a:xfrm>
          <a:prstGeom prst="straightConnector1">
            <a:avLst/>
          </a:prstGeom>
          <a:ln w="28575" cap="rnd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3288433" y="5752728"/>
            <a:ext cx="1152129" cy="0"/>
          </a:xfrm>
          <a:prstGeom prst="straightConnector1">
            <a:avLst/>
          </a:prstGeom>
          <a:ln w="28575" cap="rnd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4152527" y="5896745"/>
            <a:ext cx="252000" cy="36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 rot="-5460000">
            <a:off x="2953763" y="5082175"/>
            <a:ext cx="288032" cy="457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86" name="Прямая со стрелкой 85"/>
          <p:cNvCxnSpPr/>
          <p:nvPr/>
        </p:nvCxnSpPr>
        <p:spPr>
          <a:xfrm flipH="1">
            <a:off x="1344216" y="8633048"/>
            <a:ext cx="720080" cy="0"/>
          </a:xfrm>
          <a:prstGeom prst="straightConnector1">
            <a:avLst/>
          </a:prstGeom>
          <a:ln w="28575" cap="rnd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2784376" y="6256784"/>
            <a:ext cx="576064" cy="0"/>
          </a:xfrm>
          <a:prstGeom prst="straightConnector1">
            <a:avLst/>
          </a:prstGeom>
          <a:ln w="34925">
            <a:solidFill>
              <a:schemeClr val="tx2"/>
            </a:solidFill>
            <a:prstDash val="lg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3360440" y="6256784"/>
            <a:ext cx="0" cy="648072"/>
          </a:xfrm>
          <a:prstGeom prst="straightConnector1">
            <a:avLst/>
          </a:prstGeom>
          <a:ln w="38100">
            <a:solidFill>
              <a:schemeClr val="tx2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3432448" y="6904856"/>
            <a:ext cx="1656185" cy="0"/>
          </a:xfrm>
          <a:prstGeom prst="straightConnector1">
            <a:avLst/>
          </a:prstGeom>
          <a:ln w="38100">
            <a:solidFill>
              <a:schemeClr val="tx2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5088632" y="6256784"/>
            <a:ext cx="72008" cy="648072"/>
          </a:xfrm>
          <a:prstGeom prst="straightConnector1">
            <a:avLst/>
          </a:prstGeom>
          <a:ln w="38100">
            <a:solidFill>
              <a:schemeClr val="tx2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>
            <a:off x="5232649" y="5968752"/>
            <a:ext cx="432048" cy="360040"/>
          </a:xfrm>
          <a:prstGeom prst="straightConnector1">
            <a:avLst/>
          </a:prstGeom>
          <a:ln w="38100">
            <a:solidFill>
              <a:schemeClr val="tx2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>
            <a:off x="5232649" y="6400800"/>
            <a:ext cx="432048" cy="504056"/>
          </a:xfrm>
          <a:prstGeom prst="straightConnector1">
            <a:avLst/>
          </a:prstGeom>
          <a:ln w="34925">
            <a:solidFill>
              <a:schemeClr val="tx2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угольник 105"/>
          <p:cNvSpPr/>
          <p:nvPr/>
        </p:nvSpPr>
        <p:spPr>
          <a:xfrm>
            <a:off x="1514452" y="9329758"/>
            <a:ext cx="324008" cy="7200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ru-RU"/>
          </a:p>
        </p:txBody>
      </p:sp>
      <p:cxnSp>
        <p:nvCxnSpPr>
          <p:cNvPr id="107" name="Прямая со стрелкой 106"/>
          <p:cNvCxnSpPr/>
          <p:nvPr/>
        </p:nvCxnSpPr>
        <p:spPr>
          <a:xfrm>
            <a:off x="3288432" y="5104657"/>
            <a:ext cx="0" cy="648072"/>
          </a:xfrm>
          <a:prstGeom prst="straightConnector1">
            <a:avLst/>
          </a:prstGeom>
          <a:ln w="28575" cap="rnd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>
            <a:off x="1416224" y="8921080"/>
            <a:ext cx="576064" cy="0"/>
          </a:xfrm>
          <a:prstGeom prst="straightConnector1">
            <a:avLst/>
          </a:prstGeom>
          <a:ln w="34925">
            <a:solidFill>
              <a:schemeClr val="tx2"/>
            </a:solidFill>
            <a:prstDash val="lg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H="1">
            <a:off x="1371576" y="8329626"/>
            <a:ext cx="5040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1443014" y="8472502"/>
            <a:ext cx="468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280322" y="8201000"/>
            <a:ext cx="3483483" cy="292372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300" dirty="0" smtClean="0"/>
              <a:t>- въезд/выезд грузовых транспортных средств</a:t>
            </a:r>
            <a:endParaRPr lang="ru-RU" sz="1300" dirty="0"/>
          </a:p>
        </p:txBody>
      </p:sp>
      <p:sp>
        <p:nvSpPr>
          <p:cNvPr id="115" name="TextBox 114"/>
          <p:cNvSpPr txBox="1"/>
          <p:nvPr/>
        </p:nvSpPr>
        <p:spPr>
          <a:xfrm>
            <a:off x="2280320" y="8489032"/>
            <a:ext cx="6601773" cy="292372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300" dirty="0" smtClean="0"/>
              <a:t>- движение грузовых транспортных средств по территории образовательной организации</a:t>
            </a:r>
            <a:endParaRPr lang="ru-RU" sz="1300" dirty="0"/>
          </a:p>
        </p:txBody>
      </p:sp>
      <p:sp>
        <p:nvSpPr>
          <p:cNvPr id="116" name="TextBox 115"/>
          <p:cNvSpPr txBox="1"/>
          <p:nvPr/>
        </p:nvSpPr>
        <p:spPr>
          <a:xfrm>
            <a:off x="2280320" y="8777065"/>
            <a:ext cx="4754985" cy="292372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300" dirty="0" smtClean="0"/>
              <a:t>- движение детей по территории образовательной организации</a:t>
            </a:r>
            <a:endParaRPr lang="ru-RU" sz="1300" dirty="0"/>
          </a:p>
        </p:txBody>
      </p:sp>
      <p:sp>
        <p:nvSpPr>
          <p:cNvPr id="117" name="TextBox 116"/>
          <p:cNvSpPr txBox="1"/>
          <p:nvPr/>
        </p:nvSpPr>
        <p:spPr>
          <a:xfrm>
            <a:off x="2280321" y="9209113"/>
            <a:ext cx="2121572" cy="292372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ru-RU" sz="1300" dirty="0" smtClean="0"/>
              <a:t>-место разгрузки/погрузки </a:t>
            </a:r>
            <a:endParaRPr lang="ru-RU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203</Words>
  <Application>Microsoft Office PowerPoint</Application>
  <PresentationFormat>A3 (297x420 мм)</PresentationFormat>
  <Paragraphs>62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5</vt:lpstr>
      <vt:lpstr>Слайд 6</vt:lpstr>
      <vt:lpstr>Слайд 7</vt:lpstr>
      <vt:lpstr>Слайд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75</cp:revision>
  <dcterms:created xsi:type="dcterms:W3CDTF">2014-10-11T13:33:32Z</dcterms:created>
  <dcterms:modified xsi:type="dcterms:W3CDTF">2015-09-08T06:35:52Z</dcterms:modified>
</cp:coreProperties>
</file>